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2" r:id="rId14"/>
    <p:sldId id="277" r:id="rId15"/>
    <p:sldId id="274" r:id="rId16"/>
    <p:sldId id="271" r:id="rId17"/>
    <p:sldId id="275"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varScale="1">
        <p:scale>
          <a:sx n="101" d="100"/>
          <a:sy n="101" d="100"/>
        </p:scale>
        <p:origin x="29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BA8D67-C365-4451-8BAD-0C7DBC4703A1}" type="datetimeFigureOut">
              <a:rPr lang="en-US" smtClean="0"/>
              <a:pPr/>
              <a:t>5/1/2019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B67956-E489-412D-BC41-E1ECB0257B3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Primary Geography Summer 2019 www.geography.org.uk</a:t>
            </a:r>
          </a:p>
          <a:p>
            <a:r>
              <a:rPr lang="en-US" dirty="0"/>
              <a:t>All photos </a:t>
            </a:r>
            <a:r>
              <a:rPr lang="en-US" dirty="0">
                <a:latin typeface="Calibri" panose="020F0502020204030204" pitchFamily="34" charset="0"/>
              </a:rPr>
              <a:t>© Paula Richardson</a:t>
            </a:r>
            <a:endParaRPr lang="en-US" dirty="0"/>
          </a:p>
        </p:txBody>
      </p:sp>
      <p:sp>
        <p:nvSpPr>
          <p:cNvPr id="4" name="Slide Number Placeholder 3"/>
          <p:cNvSpPr>
            <a:spLocks noGrp="1"/>
          </p:cNvSpPr>
          <p:nvPr>
            <p:ph type="sldNum" sz="quarter" idx="10"/>
          </p:nvPr>
        </p:nvSpPr>
        <p:spPr/>
        <p:txBody>
          <a:bodyPr/>
          <a:lstStyle/>
          <a:p>
            <a:fld id="{C0B67956-E489-412D-BC41-E1ECB0257B3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Prior to the Industrial</a:t>
            </a:r>
            <a:r>
              <a:rPr lang="en-GB" baseline="0" dirty="0"/>
              <a:t> Revolution many settlements were essentially farming communities sometimes with small local industries based on wool, meat, ironwork and looking after livestock.  </a:t>
            </a:r>
            <a:endParaRPr lang="en-US" dirty="0"/>
          </a:p>
        </p:txBody>
      </p:sp>
      <p:sp>
        <p:nvSpPr>
          <p:cNvPr id="4" name="Slide Number Placeholder 3"/>
          <p:cNvSpPr>
            <a:spLocks noGrp="1"/>
          </p:cNvSpPr>
          <p:nvPr>
            <p:ph type="sldNum" sz="quarter" idx="10"/>
          </p:nvPr>
        </p:nvSpPr>
        <p:spPr/>
        <p:txBody>
          <a:bodyPr/>
          <a:lstStyle/>
          <a:p>
            <a:fld id="{C0B67956-E489-412D-BC41-E1ECB0257B3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growth of the canals and railways brought industrial</a:t>
            </a:r>
            <a:r>
              <a:rPr lang="en-GB" baseline="0" dirty="0"/>
              <a:t> development to many parts of Britain and people moved in large numbers from rural settlements to work in the growing number of factories. Industrial Britain began to take shape. </a:t>
            </a:r>
            <a:endParaRPr lang="en-US" dirty="0"/>
          </a:p>
        </p:txBody>
      </p:sp>
      <p:sp>
        <p:nvSpPr>
          <p:cNvPr id="4" name="Slide Number Placeholder 3"/>
          <p:cNvSpPr>
            <a:spLocks noGrp="1"/>
          </p:cNvSpPr>
          <p:nvPr>
            <p:ph type="sldNum" sz="quarter" idx="10"/>
          </p:nvPr>
        </p:nvSpPr>
        <p:spPr/>
        <p:txBody>
          <a:bodyPr/>
          <a:lstStyle/>
          <a:p>
            <a:fld id="{C0B67956-E489-412D-BC41-E1ECB0257B3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potteries in Staffordshire</a:t>
            </a:r>
            <a:r>
              <a:rPr lang="en-GB" baseline="0" dirty="0"/>
              <a:t> grew rapidly in the Industrial Revolution  using local clay and coal as raw materials. </a:t>
            </a:r>
            <a:endParaRPr lang="en-US" dirty="0"/>
          </a:p>
        </p:txBody>
      </p:sp>
      <p:sp>
        <p:nvSpPr>
          <p:cNvPr id="4" name="Slide Number Placeholder 3"/>
          <p:cNvSpPr>
            <a:spLocks noGrp="1"/>
          </p:cNvSpPr>
          <p:nvPr>
            <p:ph type="sldNum" sz="quarter" idx="10"/>
          </p:nvPr>
        </p:nvSpPr>
        <p:spPr/>
        <p:txBody>
          <a:bodyPr/>
          <a:lstStyle/>
          <a:p>
            <a:fld id="{C0B67956-E489-412D-BC41-E1ECB0257B3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Towns during the Industrial</a:t>
            </a:r>
            <a:r>
              <a:rPr lang="en-GB" baseline="0" dirty="0"/>
              <a:t> growth</a:t>
            </a:r>
            <a:r>
              <a:rPr lang="en-GB" dirty="0"/>
              <a:t> were characterised by streets</a:t>
            </a:r>
            <a:r>
              <a:rPr lang="en-GB" baseline="0" dirty="0"/>
              <a:t> of Victorian and Edwardian terraces which housed the industrial workers. These are now  often converted so the ground floor provides services for the local area of town. </a:t>
            </a:r>
            <a:endParaRPr lang="en-US" dirty="0"/>
          </a:p>
        </p:txBody>
      </p:sp>
      <p:sp>
        <p:nvSpPr>
          <p:cNvPr id="4" name="Slide Number Placeholder 3"/>
          <p:cNvSpPr>
            <a:spLocks noGrp="1"/>
          </p:cNvSpPr>
          <p:nvPr>
            <p:ph type="sldNum" sz="quarter" idx="10"/>
          </p:nvPr>
        </p:nvSpPr>
        <p:spPr/>
        <p:txBody>
          <a:bodyPr/>
          <a:lstStyle/>
          <a:p>
            <a:fld id="{C0B67956-E489-412D-BC41-E1ECB0257B3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After</a:t>
            </a:r>
            <a:r>
              <a:rPr lang="en-GB" baseline="0" dirty="0"/>
              <a:t> WW2 prefabs were built to house those families who had lost their homes during the bombing raids mostly over industrial cities. </a:t>
            </a:r>
            <a:endParaRPr lang="en-US" dirty="0"/>
          </a:p>
        </p:txBody>
      </p:sp>
      <p:sp>
        <p:nvSpPr>
          <p:cNvPr id="4" name="Slide Number Placeholder 3"/>
          <p:cNvSpPr>
            <a:spLocks noGrp="1"/>
          </p:cNvSpPr>
          <p:nvPr>
            <p:ph type="sldNum" sz="quarter" idx="10"/>
          </p:nvPr>
        </p:nvSpPr>
        <p:spPr/>
        <p:txBody>
          <a:bodyPr/>
          <a:lstStyle/>
          <a:p>
            <a:fld id="{C0B67956-E489-412D-BC41-E1ECB0257B3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future = eco friendly</a:t>
            </a:r>
            <a:r>
              <a:rPr lang="en-GB" baseline="0" dirty="0"/>
              <a:t>  houses with grass on the roofs often using solar energy and other renewable resources.</a:t>
            </a:r>
            <a:endParaRPr lang="en-US" dirty="0"/>
          </a:p>
        </p:txBody>
      </p:sp>
      <p:sp>
        <p:nvSpPr>
          <p:cNvPr id="4" name="Slide Number Placeholder 3"/>
          <p:cNvSpPr>
            <a:spLocks noGrp="1"/>
          </p:cNvSpPr>
          <p:nvPr>
            <p:ph type="sldNum" sz="quarter" idx="10"/>
          </p:nvPr>
        </p:nvSpPr>
        <p:spPr/>
        <p:txBody>
          <a:bodyPr/>
          <a:lstStyle/>
          <a:p>
            <a:fld id="{C0B67956-E489-412D-BC41-E1ECB0257B3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future-</a:t>
            </a:r>
            <a:r>
              <a:rPr lang="en-GB" baseline="0" dirty="0"/>
              <a:t> the development of shopping malls such as this one in Bristol where shops, entertainment and eating outlets can all be found under one roof. How does this affect other shops in the High Street?</a:t>
            </a:r>
            <a:endParaRPr lang="en-US" dirty="0"/>
          </a:p>
        </p:txBody>
      </p:sp>
      <p:sp>
        <p:nvSpPr>
          <p:cNvPr id="4" name="Slide Number Placeholder 3"/>
          <p:cNvSpPr>
            <a:spLocks noGrp="1"/>
          </p:cNvSpPr>
          <p:nvPr>
            <p:ph type="sldNum" sz="quarter" idx="10"/>
          </p:nvPr>
        </p:nvSpPr>
        <p:spPr/>
        <p:txBody>
          <a:bodyPr/>
          <a:lstStyle/>
          <a:p>
            <a:fld id="{C0B67956-E489-412D-BC41-E1ECB0257B3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Future – a </a:t>
            </a:r>
            <a:r>
              <a:rPr lang="en-GB" dirty="0" err="1"/>
              <a:t>brownfield</a:t>
            </a:r>
            <a:r>
              <a:rPr lang="en-GB" baseline="0" dirty="0"/>
              <a:t> site cleared to construct the London Olympic Park surrounded by dense housing and a complex infrastructure.</a:t>
            </a:r>
            <a:endParaRPr lang="en-US" dirty="0"/>
          </a:p>
        </p:txBody>
      </p:sp>
      <p:sp>
        <p:nvSpPr>
          <p:cNvPr id="4" name="Slide Number Placeholder 3"/>
          <p:cNvSpPr>
            <a:spLocks noGrp="1"/>
          </p:cNvSpPr>
          <p:nvPr>
            <p:ph type="sldNum" sz="quarter" idx="10"/>
          </p:nvPr>
        </p:nvSpPr>
        <p:spPr/>
        <p:txBody>
          <a:bodyPr/>
          <a:lstStyle/>
          <a:p>
            <a:fld id="{C0B67956-E489-412D-BC41-E1ECB0257B3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future</a:t>
            </a:r>
            <a:r>
              <a:rPr lang="en-GB" baseline="0" dirty="0"/>
              <a:t> – a classic town centre high street showing buildings from several centuries adapted to modern life but also indicating the modern problem facing everywhere today – traffic. .</a:t>
            </a:r>
            <a:endParaRPr lang="en-US" dirty="0"/>
          </a:p>
        </p:txBody>
      </p:sp>
      <p:sp>
        <p:nvSpPr>
          <p:cNvPr id="4" name="Slide Number Placeholder 3"/>
          <p:cNvSpPr>
            <a:spLocks noGrp="1"/>
          </p:cNvSpPr>
          <p:nvPr>
            <p:ph type="sldNum" sz="quarter" idx="10"/>
          </p:nvPr>
        </p:nvSpPr>
        <p:spPr/>
        <p:txBody>
          <a:bodyPr/>
          <a:lstStyle/>
          <a:p>
            <a:fld id="{C0B67956-E489-412D-BC41-E1ECB0257B36}"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Many of the Early invader settlements built quite sophisticated homes even in remote</a:t>
            </a:r>
            <a:r>
              <a:rPr lang="en-GB" baseline="0" dirty="0"/>
              <a:t> places but took care to use the natural landscape to best advantage to shelter from the storms and bad weather especially in winter.  This settlement was in </a:t>
            </a:r>
            <a:r>
              <a:rPr lang="en-GB" baseline="0" dirty="0" err="1"/>
              <a:t>Skara</a:t>
            </a:r>
            <a:r>
              <a:rPr lang="en-GB" baseline="0" dirty="0"/>
              <a:t> Brae in the Orkney Islands  </a:t>
            </a:r>
            <a:endParaRPr lang="en-US" dirty="0"/>
          </a:p>
        </p:txBody>
      </p:sp>
      <p:sp>
        <p:nvSpPr>
          <p:cNvPr id="4" name="Slide Number Placeholder 3"/>
          <p:cNvSpPr>
            <a:spLocks noGrp="1"/>
          </p:cNvSpPr>
          <p:nvPr>
            <p:ph type="sldNum" sz="quarter" idx="10"/>
          </p:nvPr>
        </p:nvSpPr>
        <p:spPr/>
        <p:txBody>
          <a:bodyPr/>
          <a:lstStyle/>
          <a:p>
            <a:fld id="{C0B67956-E489-412D-BC41-E1ECB0257B3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Ring of </a:t>
            </a:r>
            <a:r>
              <a:rPr lang="en-GB" dirty="0" err="1"/>
              <a:t>Brodgar</a:t>
            </a:r>
            <a:r>
              <a:rPr lang="en-GB" dirty="0"/>
              <a:t> in the Orkney Islands is an</a:t>
            </a:r>
            <a:r>
              <a:rPr lang="en-GB" baseline="0" dirty="0"/>
              <a:t> example of a Neolithic settlement similar to others found further south. Its’ true use can only be guessed at but it could be a place of rituals or for</a:t>
            </a:r>
            <a:r>
              <a:rPr lang="en-US" sz="1200" b="0" i="0" kern="1200" dirty="0">
                <a:solidFill>
                  <a:schemeClr val="tx1"/>
                </a:solidFill>
                <a:latin typeface="+mn-lt"/>
                <a:ea typeface="+mn-ea"/>
                <a:cs typeface="+mn-cs"/>
              </a:rPr>
              <a:t> observation of the seasonal equinox and solstice. </a:t>
            </a:r>
            <a:endParaRPr lang="en-US" dirty="0"/>
          </a:p>
        </p:txBody>
      </p:sp>
      <p:sp>
        <p:nvSpPr>
          <p:cNvPr id="4" name="Slide Number Placeholder 3"/>
          <p:cNvSpPr>
            <a:spLocks noGrp="1"/>
          </p:cNvSpPr>
          <p:nvPr>
            <p:ph type="sldNum" sz="quarter" idx="10"/>
          </p:nvPr>
        </p:nvSpPr>
        <p:spPr/>
        <p:txBody>
          <a:bodyPr/>
          <a:lstStyle/>
          <a:p>
            <a:fld id="{C0B67956-E489-412D-BC41-E1ECB0257B3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Peel Castle on the Isle</a:t>
            </a:r>
            <a:r>
              <a:rPr lang="en-GB" baseline="0" dirty="0"/>
              <a:t> of Man where the town grew up around the castle for protection.</a:t>
            </a:r>
            <a:endParaRPr lang="en-US" dirty="0"/>
          </a:p>
        </p:txBody>
      </p:sp>
      <p:sp>
        <p:nvSpPr>
          <p:cNvPr id="4" name="Slide Number Placeholder 3"/>
          <p:cNvSpPr>
            <a:spLocks noGrp="1"/>
          </p:cNvSpPr>
          <p:nvPr>
            <p:ph type="sldNum" sz="quarter" idx="10"/>
          </p:nvPr>
        </p:nvSpPr>
        <p:spPr/>
        <p:txBody>
          <a:bodyPr/>
          <a:lstStyle/>
          <a:p>
            <a:fld id="{C0B67956-E489-412D-BC41-E1ECB0257B3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After the Norman conquest castles</a:t>
            </a:r>
            <a:r>
              <a:rPr lang="en-GB" baseline="0" dirty="0"/>
              <a:t> and defensive buildings were constructed of stone which meant they could withstand attack and lasted for many centuries</a:t>
            </a:r>
            <a:endParaRPr lang="en-US" dirty="0"/>
          </a:p>
        </p:txBody>
      </p:sp>
      <p:sp>
        <p:nvSpPr>
          <p:cNvPr id="4" name="Slide Number Placeholder 3"/>
          <p:cNvSpPr>
            <a:spLocks noGrp="1"/>
          </p:cNvSpPr>
          <p:nvPr>
            <p:ph type="sldNum" sz="quarter" idx="10"/>
          </p:nvPr>
        </p:nvSpPr>
        <p:spPr/>
        <p:txBody>
          <a:bodyPr/>
          <a:lstStyle/>
          <a:p>
            <a:fld id="{C0B67956-E489-412D-BC41-E1ECB0257B3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Medieval houses were built using</a:t>
            </a:r>
            <a:r>
              <a:rPr lang="en-GB" baseline="0" dirty="0"/>
              <a:t> local materials which might be stone, flints or wattle and daub ( plaster on a wooden framework.) Thatching used local straw or reeds. Windows were small to keep the heat in and cold out. Many houses would not have had any type of glass as this was very expensive.</a:t>
            </a:r>
            <a:endParaRPr lang="en-US" dirty="0"/>
          </a:p>
        </p:txBody>
      </p:sp>
      <p:sp>
        <p:nvSpPr>
          <p:cNvPr id="4" name="Slide Number Placeholder 3"/>
          <p:cNvSpPr>
            <a:spLocks noGrp="1"/>
          </p:cNvSpPr>
          <p:nvPr>
            <p:ph type="sldNum" sz="quarter" idx="10"/>
          </p:nvPr>
        </p:nvSpPr>
        <p:spPr/>
        <p:txBody>
          <a:bodyPr/>
          <a:lstStyle/>
          <a:p>
            <a:fld id="{C0B67956-E489-412D-BC41-E1ECB0257B3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Houses were</a:t>
            </a:r>
            <a:r>
              <a:rPr lang="en-GB" baseline="0" dirty="0"/>
              <a:t> often influenced by new settlers such as the Dutch who brought their distinctive roof style to Norfolk houses many of which were built of local flint and brick.</a:t>
            </a:r>
            <a:endParaRPr lang="en-US" dirty="0"/>
          </a:p>
        </p:txBody>
      </p:sp>
      <p:sp>
        <p:nvSpPr>
          <p:cNvPr id="4" name="Slide Number Placeholder 3"/>
          <p:cNvSpPr>
            <a:spLocks noGrp="1"/>
          </p:cNvSpPr>
          <p:nvPr>
            <p:ph type="sldNum" sz="quarter" idx="10"/>
          </p:nvPr>
        </p:nvSpPr>
        <p:spPr/>
        <p:txBody>
          <a:bodyPr/>
          <a:lstStyle/>
          <a:p>
            <a:fld id="{C0B67956-E489-412D-BC41-E1ECB0257B3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 typical</a:t>
            </a:r>
            <a:r>
              <a:rPr lang="en-GB" baseline="0" dirty="0"/>
              <a:t> house from the 16 and 17 Centuries – small windows and overhanging second storey with a coach and horse entrance to a courtyard behind. This might have been a merchant’s house or even an inn. Sometimes the foundations were not good and this led to some subsidence of the houses over time.</a:t>
            </a:r>
            <a:endParaRPr lang="en-US" dirty="0"/>
          </a:p>
        </p:txBody>
      </p:sp>
      <p:sp>
        <p:nvSpPr>
          <p:cNvPr id="4" name="Slide Number Placeholder 3"/>
          <p:cNvSpPr>
            <a:spLocks noGrp="1"/>
          </p:cNvSpPr>
          <p:nvPr>
            <p:ph type="sldNum" sz="quarter" idx="10"/>
          </p:nvPr>
        </p:nvSpPr>
        <p:spPr/>
        <p:txBody>
          <a:bodyPr/>
          <a:lstStyle/>
          <a:p>
            <a:fld id="{C0B67956-E489-412D-BC41-E1ECB0257B3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is an example of a Georgian front which has</a:t>
            </a:r>
            <a:r>
              <a:rPr lang="en-GB" baseline="0" dirty="0"/>
              <a:t> been added to the front of a Tudor building similar to the one on the left thus making it very fashionable without building it all from scratch!  A window tax meant that many houses covered up their windows to avoid it.  </a:t>
            </a:r>
            <a:endParaRPr lang="en-US" dirty="0"/>
          </a:p>
        </p:txBody>
      </p:sp>
      <p:sp>
        <p:nvSpPr>
          <p:cNvPr id="4" name="Slide Number Placeholder 3"/>
          <p:cNvSpPr>
            <a:spLocks noGrp="1"/>
          </p:cNvSpPr>
          <p:nvPr>
            <p:ph type="sldNum" sz="quarter" idx="10"/>
          </p:nvPr>
        </p:nvSpPr>
        <p:spPr/>
        <p:txBody>
          <a:bodyPr/>
          <a:lstStyle/>
          <a:p>
            <a:fld id="{C0B67956-E489-412D-BC41-E1ECB0257B3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D5CD85-64CA-4886-AD34-0E3BE7085E8F}" type="datetimeFigureOut">
              <a:rPr lang="en-US" smtClean="0"/>
              <a:pPr/>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0DBCE-5E78-48FD-BD86-F471F884C2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D5CD85-64CA-4886-AD34-0E3BE7085E8F}" type="datetimeFigureOut">
              <a:rPr lang="en-US" smtClean="0"/>
              <a:pPr/>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0DBCE-5E78-48FD-BD86-F471F884C2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D5CD85-64CA-4886-AD34-0E3BE7085E8F}" type="datetimeFigureOut">
              <a:rPr lang="en-US" smtClean="0"/>
              <a:pPr/>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0DBCE-5E78-48FD-BD86-F471F884C2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D5CD85-64CA-4886-AD34-0E3BE7085E8F}" type="datetimeFigureOut">
              <a:rPr lang="en-US" smtClean="0"/>
              <a:pPr/>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0DBCE-5E78-48FD-BD86-F471F884C2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D5CD85-64CA-4886-AD34-0E3BE7085E8F}" type="datetimeFigureOut">
              <a:rPr lang="en-US" smtClean="0"/>
              <a:pPr/>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0DBCE-5E78-48FD-BD86-F471F884C2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D5CD85-64CA-4886-AD34-0E3BE7085E8F}" type="datetimeFigureOut">
              <a:rPr lang="en-US" smtClean="0"/>
              <a:pPr/>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0DBCE-5E78-48FD-BD86-F471F884C2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D5CD85-64CA-4886-AD34-0E3BE7085E8F}" type="datetimeFigureOut">
              <a:rPr lang="en-US" smtClean="0"/>
              <a:pPr/>
              <a:t>5/1/2019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0DBCE-5E78-48FD-BD86-F471F884C2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D5CD85-64CA-4886-AD34-0E3BE7085E8F}" type="datetimeFigureOut">
              <a:rPr lang="en-US" smtClean="0"/>
              <a:pPr/>
              <a:t>5/1/2019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C0DBCE-5E78-48FD-BD86-F471F884C2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5CD85-64CA-4886-AD34-0E3BE7085E8F}" type="datetimeFigureOut">
              <a:rPr lang="en-US" smtClean="0"/>
              <a:pPr/>
              <a:t>5/1/2019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C0DBCE-5E78-48FD-BD86-F471F884C2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D5CD85-64CA-4886-AD34-0E3BE7085E8F}" type="datetimeFigureOut">
              <a:rPr lang="en-US" smtClean="0"/>
              <a:pPr/>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0DBCE-5E78-48FD-BD86-F471F884C2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D5CD85-64CA-4886-AD34-0E3BE7085E8F}" type="datetimeFigureOut">
              <a:rPr lang="en-US" smtClean="0"/>
              <a:pPr/>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0DBCE-5E78-48FD-BD86-F471F884C2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5CD85-64CA-4886-AD34-0E3BE7085E8F}" type="datetimeFigureOut">
              <a:rPr lang="en-US" smtClean="0"/>
              <a:pPr/>
              <a:t>5/1/2019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0DBCE-5E78-48FD-BD86-F471F884C2A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11560" y="116632"/>
            <a:ext cx="7772400" cy="1440161"/>
          </a:xfrm>
        </p:spPr>
        <p:txBody>
          <a:bodyPr/>
          <a:lstStyle/>
          <a:p>
            <a:r>
              <a:rPr lang="en-GB" sz="7200" dirty="0">
                <a:solidFill>
                  <a:schemeClr val="bg1"/>
                </a:solidFill>
              </a:rPr>
              <a:t>Settlement</a:t>
            </a:r>
            <a:r>
              <a:rPr lang="en-GB" dirty="0"/>
              <a:t> </a:t>
            </a:r>
            <a:endParaRPr lang="en-US" dirty="0"/>
          </a:p>
        </p:txBody>
      </p:sp>
      <p:pic>
        <p:nvPicPr>
          <p:cNvPr id="3" name="Picture 2" descr="Paula  Petworth &amp; Amsterdam 02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8024" y="1412776"/>
            <a:ext cx="3384376" cy="2448272"/>
          </a:xfrm>
          <a:prstGeom prst="rect">
            <a:avLst/>
          </a:prstGeom>
          <a:ln>
            <a:noFill/>
          </a:ln>
          <a:effectLst>
            <a:outerShdw blurRad="292100" dist="139700" dir="2700000" algn="tl" rotWithShape="0">
              <a:srgbClr val="333333">
                <a:alpha val="65000"/>
              </a:srgbClr>
            </a:outerShdw>
          </a:effectLst>
        </p:spPr>
      </p:pic>
      <p:pic>
        <p:nvPicPr>
          <p:cNvPr id="4" name="Picture 3" descr="Paula  Petworth &amp; Amsterdam 019.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9592" y="4077072"/>
            <a:ext cx="3384376" cy="2430270"/>
          </a:xfrm>
          <a:prstGeom prst="rect">
            <a:avLst/>
          </a:prstGeom>
          <a:ln>
            <a:noFill/>
          </a:ln>
          <a:effectLst>
            <a:outerShdw blurRad="292100" dist="139700" dir="2700000" algn="tl" rotWithShape="0">
              <a:srgbClr val="333333">
                <a:alpha val="65000"/>
              </a:srgbClr>
            </a:outerShdw>
          </a:effectLst>
        </p:spPr>
      </p:pic>
      <p:pic>
        <p:nvPicPr>
          <p:cNvPr id="5" name="Picture 4" descr="Redhill Brighton Road 1915.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600" y="1412776"/>
            <a:ext cx="3312368" cy="2276683"/>
          </a:xfrm>
          <a:prstGeom prst="rect">
            <a:avLst/>
          </a:prstGeom>
          <a:ln>
            <a:noFill/>
          </a:ln>
          <a:effectLst>
            <a:outerShdw blurRad="292100" dist="139700" dir="2700000" algn="tl" rotWithShape="0">
              <a:srgbClr val="333333">
                <a:alpha val="65000"/>
              </a:srgbClr>
            </a:outerShdw>
          </a:effectLst>
        </p:spPr>
      </p:pic>
      <p:pic>
        <p:nvPicPr>
          <p:cNvPr id="7" name="Picture 6" descr="IMG_1156.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16016" y="3933056"/>
            <a:ext cx="3456384" cy="253828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ke District &amp; IOW 04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3594" y="620688"/>
            <a:ext cx="7392821" cy="554461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38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560" y="458670"/>
            <a:ext cx="7896877" cy="592265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953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552" y="548680"/>
            <a:ext cx="8136904" cy="554461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48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027" y="476673"/>
            <a:ext cx="8077405" cy="590465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nal Train Journey &amp; NE visit August 09 08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544" y="350658"/>
            <a:ext cx="7944883" cy="595866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ula  Petworth &amp; Amsterdam 04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584" y="620688"/>
            <a:ext cx="7632848" cy="572463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449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561" y="458670"/>
            <a:ext cx="7920880" cy="594066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ympic Site March 2011 0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584" y="620688"/>
            <a:ext cx="7416824" cy="556261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908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560" y="350658"/>
            <a:ext cx="8063880" cy="604791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0450.JPG"/>
          <p:cNvPicPr>
            <a:picLocks noChangeAspect="1"/>
          </p:cNvPicPr>
          <p:nvPr/>
        </p:nvPicPr>
        <p:blipFill>
          <a:blip r:embed="rId3" cstate="screen">
            <a:extLst>
              <a:ext uri="{28A0092B-C50C-407E-A947-70E740481C1C}">
                <a14:useLocalDpi xmlns:a14="http://schemas.microsoft.com/office/drawing/2010/main"/>
              </a:ext>
            </a:extLst>
          </a:blip>
          <a:srcRect r="-709"/>
          <a:stretch>
            <a:fillRect/>
          </a:stretch>
        </p:blipFill>
        <p:spPr>
          <a:xfrm>
            <a:off x="827584" y="980728"/>
            <a:ext cx="7416824" cy="463551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045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55576" y="674694"/>
            <a:ext cx="7416824" cy="498655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018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3608" y="436949"/>
            <a:ext cx="6552728" cy="568034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ula  Petworth &amp; Amsterdam 0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5736" y="260648"/>
            <a:ext cx="4680520" cy="624069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893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535" y="440666"/>
            <a:ext cx="7632849" cy="572463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13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584" y="458670"/>
            <a:ext cx="7704856" cy="577864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13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559" y="422664"/>
            <a:ext cx="7560841" cy="567063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14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561" y="476672"/>
            <a:ext cx="7848871" cy="588665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TotalTime>
  <Words>626</Words>
  <Application>Microsoft Office PowerPoint</Application>
  <PresentationFormat>On-screen Show (4:3)</PresentationFormat>
  <Paragraphs>38</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Settlement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Settlement</dc:title>
  <dc:creator>Paula</dc:creator>
  <cp:lastModifiedBy>Anna Grandfield</cp:lastModifiedBy>
  <cp:revision>65</cp:revision>
  <dcterms:created xsi:type="dcterms:W3CDTF">2018-10-13T09:40:23Z</dcterms:created>
  <dcterms:modified xsi:type="dcterms:W3CDTF">2019-05-01T12:56:19Z</dcterms:modified>
</cp:coreProperties>
</file>